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6F4060E-BF60-4559-A7B2-2B36E642D59C}" type="datetimeFigureOut">
              <a:rPr lang="ru-RU" smtClean="0"/>
              <a:t>15.04.2020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25D1E8-74EA-4456-967B-9C489C22D7DA}" type="slidenum">
              <a:rPr lang="ru-RU" smtClean="0"/>
              <a:t>‹#›</a:t>
            </a:fld>
            <a:endParaRPr lang="ru-RU"/>
          </a:p>
        </p:txBody>
      </p:sp>
    </p:spTree>
    <p:extLst>
      <p:ext uri="{BB962C8B-B14F-4D97-AF65-F5344CB8AC3E}">
        <p14:creationId xmlns:p14="http://schemas.microsoft.com/office/powerpoint/2010/main" val="2454050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6F4060E-BF60-4559-A7B2-2B36E642D59C}" type="datetimeFigureOut">
              <a:rPr lang="ru-RU" smtClean="0"/>
              <a:t>15.04.2020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25D1E8-74EA-4456-967B-9C489C22D7DA}" type="slidenum">
              <a:rPr lang="ru-RU" smtClean="0"/>
              <a:t>‹#›</a:t>
            </a:fld>
            <a:endParaRPr lang="ru-RU"/>
          </a:p>
        </p:txBody>
      </p:sp>
    </p:spTree>
    <p:extLst>
      <p:ext uri="{BB962C8B-B14F-4D97-AF65-F5344CB8AC3E}">
        <p14:creationId xmlns:p14="http://schemas.microsoft.com/office/powerpoint/2010/main" val="102640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6F4060E-BF60-4559-A7B2-2B36E642D59C}" type="datetimeFigureOut">
              <a:rPr lang="ru-RU" smtClean="0"/>
              <a:t>15.04.2020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25D1E8-74EA-4456-967B-9C489C22D7DA}" type="slidenum">
              <a:rPr lang="ru-RU" smtClean="0"/>
              <a:t>‹#›</a:t>
            </a:fld>
            <a:endParaRPr lang="ru-RU"/>
          </a:p>
        </p:txBody>
      </p:sp>
    </p:spTree>
    <p:extLst>
      <p:ext uri="{BB962C8B-B14F-4D97-AF65-F5344CB8AC3E}">
        <p14:creationId xmlns:p14="http://schemas.microsoft.com/office/powerpoint/2010/main" val="4133109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6F4060E-BF60-4559-A7B2-2B36E642D59C}" type="datetimeFigureOut">
              <a:rPr lang="ru-RU" smtClean="0"/>
              <a:t>15.04.2020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25D1E8-74EA-4456-967B-9C489C22D7DA}" type="slidenum">
              <a:rPr lang="ru-RU" smtClean="0"/>
              <a:t>‹#›</a:t>
            </a:fld>
            <a:endParaRPr lang="ru-RU"/>
          </a:p>
        </p:txBody>
      </p:sp>
    </p:spTree>
    <p:extLst>
      <p:ext uri="{BB962C8B-B14F-4D97-AF65-F5344CB8AC3E}">
        <p14:creationId xmlns:p14="http://schemas.microsoft.com/office/powerpoint/2010/main" val="4236612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6F4060E-BF60-4559-A7B2-2B36E642D59C}" type="datetimeFigureOut">
              <a:rPr lang="ru-RU" smtClean="0"/>
              <a:t>15.04.2020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25D1E8-74EA-4456-967B-9C489C22D7DA}" type="slidenum">
              <a:rPr lang="ru-RU" smtClean="0"/>
              <a:t>‹#›</a:t>
            </a:fld>
            <a:endParaRPr lang="ru-RU"/>
          </a:p>
        </p:txBody>
      </p:sp>
    </p:spTree>
    <p:extLst>
      <p:ext uri="{BB962C8B-B14F-4D97-AF65-F5344CB8AC3E}">
        <p14:creationId xmlns:p14="http://schemas.microsoft.com/office/powerpoint/2010/main" val="2454903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6F4060E-BF60-4559-A7B2-2B36E642D59C}" type="datetimeFigureOut">
              <a:rPr lang="ru-RU" smtClean="0"/>
              <a:t>15.04.2020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25D1E8-74EA-4456-967B-9C489C22D7DA}" type="slidenum">
              <a:rPr lang="ru-RU" smtClean="0"/>
              <a:t>‹#›</a:t>
            </a:fld>
            <a:endParaRPr lang="ru-RU"/>
          </a:p>
        </p:txBody>
      </p:sp>
    </p:spTree>
    <p:extLst>
      <p:ext uri="{BB962C8B-B14F-4D97-AF65-F5344CB8AC3E}">
        <p14:creationId xmlns:p14="http://schemas.microsoft.com/office/powerpoint/2010/main" val="2730349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6F4060E-BF60-4559-A7B2-2B36E642D59C}" type="datetimeFigureOut">
              <a:rPr lang="ru-RU" smtClean="0"/>
              <a:t>15.04.2020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E25D1E8-74EA-4456-967B-9C489C22D7DA}" type="slidenum">
              <a:rPr lang="ru-RU" smtClean="0"/>
              <a:t>‹#›</a:t>
            </a:fld>
            <a:endParaRPr lang="ru-RU"/>
          </a:p>
        </p:txBody>
      </p:sp>
    </p:spTree>
    <p:extLst>
      <p:ext uri="{BB962C8B-B14F-4D97-AF65-F5344CB8AC3E}">
        <p14:creationId xmlns:p14="http://schemas.microsoft.com/office/powerpoint/2010/main" val="3366274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6F4060E-BF60-4559-A7B2-2B36E642D59C}" type="datetimeFigureOut">
              <a:rPr lang="ru-RU" smtClean="0"/>
              <a:t>15.04.2020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E25D1E8-74EA-4456-967B-9C489C22D7DA}" type="slidenum">
              <a:rPr lang="ru-RU" smtClean="0"/>
              <a:t>‹#›</a:t>
            </a:fld>
            <a:endParaRPr lang="ru-RU"/>
          </a:p>
        </p:txBody>
      </p:sp>
    </p:spTree>
    <p:extLst>
      <p:ext uri="{BB962C8B-B14F-4D97-AF65-F5344CB8AC3E}">
        <p14:creationId xmlns:p14="http://schemas.microsoft.com/office/powerpoint/2010/main" val="2849750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6F4060E-BF60-4559-A7B2-2B36E642D59C}" type="datetimeFigureOut">
              <a:rPr lang="ru-RU" smtClean="0"/>
              <a:t>15.04.2020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E25D1E8-74EA-4456-967B-9C489C22D7DA}" type="slidenum">
              <a:rPr lang="ru-RU" smtClean="0"/>
              <a:t>‹#›</a:t>
            </a:fld>
            <a:endParaRPr lang="ru-RU"/>
          </a:p>
        </p:txBody>
      </p:sp>
    </p:spTree>
    <p:extLst>
      <p:ext uri="{BB962C8B-B14F-4D97-AF65-F5344CB8AC3E}">
        <p14:creationId xmlns:p14="http://schemas.microsoft.com/office/powerpoint/2010/main" val="3175556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6F4060E-BF60-4559-A7B2-2B36E642D59C}" type="datetimeFigureOut">
              <a:rPr lang="ru-RU" smtClean="0"/>
              <a:t>15.04.2020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25D1E8-74EA-4456-967B-9C489C22D7DA}" type="slidenum">
              <a:rPr lang="ru-RU" smtClean="0"/>
              <a:t>‹#›</a:t>
            </a:fld>
            <a:endParaRPr lang="ru-RU"/>
          </a:p>
        </p:txBody>
      </p:sp>
    </p:spTree>
    <p:extLst>
      <p:ext uri="{BB962C8B-B14F-4D97-AF65-F5344CB8AC3E}">
        <p14:creationId xmlns:p14="http://schemas.microsoft.com/office/powerpoint/2010/main" val="3566503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6F4060E-BF60-4559-A7B2-2B36E642D59C}" type="datetimeFigureOut">
              <a:rPr lang="ru-RU" smtClean="0"/>
              <a:t>15.04.2020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25D1E8-74EA-4456-967B-9C489C22D7DA}" type="slidenum">
              <a:rPr lang="ru-RU" smtClean="0"/>
              <a:t>‹#›</a:t>
            </a:fld>
            <a:endParaRPr lang="ru-RU"/>
          </a:p>
        </p:txBody>
      </p:sp>
    </p:spTree>
    <p:extLst>
      <p:ext uri="{BB962C8B-B14F-4D97-AF65-F5344CB8AC3E}">
        <p14:creationId xmlns:p14="http://schemas.microsoft.com/office/powerpoint/2010/main" val="2555759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F4060E-BF60-4559-A7B2-2B36E642D59C}" type="datetimeFigureOut">
              <a:rPr lang="ru-RU" smtClean="0"/>
              <a:t>15.04.2020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25D1E8-74EA-4456-967B-9C489C22D7DA}" type="slidenum">
              <a:rPr lang="ru-RU" smtClean="0"/>
              <a:t>‹#›</a:t>
            </a:fld>
            <a:endParaRPr lang="ru-RU"/>
          </a:p>
        </p:txBody>
      </p:sp>
    </p:spTree>
    <p:extLst>
      <p:ext uri="{BB962C8B-B14F-4D97-AF65-F5344CB8AC3E}">
        <p14:creationId xmlns:p14="http://schemas.microsoft.com/office/powerpoint/2010/main" val="2113539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581892"/>
            <a:ext cx="9144000" cy="1011382"/>
          </a:xfrm>
        </p:spPr>
        <p:txBody>
          <a:bodyPr>
            <a:normAutofit/>
          </a:bodyPr>
          <a:lstStyle/>
          <a:p>
            <a:r>
              <a:rPr lang="ru-RU" sz="3200" dirty="0" smtClean="0">
                <a:latin typeface="+mn-lt"/>
              </a:rPr>
              <a:t>Доброе утро, 25а!</a:t>
            </a:r>
            <a:endParaRPr lang="ru-RU" sz="3200" dirty="0">
              <a:latin typeface="+mn-lt"/>
            </a:endParaRPr>
          </a:p>
        </p:txBody>
      </p:sp>
      <p:sp>
        <p:nvSpPr>
          <p:cNvPr id="3" name="Подзаголовок 2"/>
          <p:cNvSpPr>
            <a:spLocks noGrp="1"/>
          </p:cNvSpPr>
          <p:nvPr>
            <p:ph type="subTitle" idx="1"/>
          </p:nvPr>
        </p:nvSpPr>
        <p:spPr>
          <a:xfrm>
            <a:off x="1648691" y="1842655"/>
            <a:ext cx="9144000" cy="4391890"/>
          </a:xfrm>
        </p:spPr>
        <p:txBody>
          <a:bodyPr/>
          <a:lstStyle/>
          <a:p>
            <a:endParaRPr lang="ru-RU" dirty="0" smtClean="0"/>
          </a:p>
          <a:p>
            <a:pPr marL="360000" algn="just"/>
            <a:r>
              <a:rPr lang="ru-RU" b="1" i="1" dirty="0">
                <a:ea typeface="+mj-ea"/>
                <a:cs typeface="+mj-cs"/>
              </a:rPr>
              <a:t>Н</a:t>
            </a:r>
            <a:r>
              <a:rPr lang="ru-RU" b="1" i="1" dirty="0" smtClean="0">
                <a:ea typeface="+mj-ea"/>
                <a:cs typeface="+mj-cs"/>
              </a:rPr>
              <a:t>а сегодняшнем уроке мы </a:t>
            </a:r>
            <a:r>
              <a:rPr lang="ru-RU" b="1" i="1" dirty="0" smtClean="0">
                <a:ea typeface="+mj-ea"/>
                <a:cs typeface="+mj-cs"/>
              </a:rPr>
              <a:t>изучаем </a:t>
            </a:r>
            <a:r>
              <a:rPr lang="ru-RU" b="1" i="1" dirty="0" smtClean="0">
                <a:ea typeface="+mj-ea"/>
                <a:cs typeface="+mj-cs"/>
              </a:rPr>
              <a:t>тему «Представление данных». Для этого необходимо:</a:t>
            </a:r>
          </a:p>
          <a:p>
            <a:pPr marL="360000" indent="-457200" algn="just">
              <a:buAutoNum type="arabicPeriod"/>
            </a:pPr>
            <a:r>
              <a:rPr lang="ru-RU" b="1" i="1" dirty="0" smtClean="0">
                <a:ea typeface="+mj-ea"/>
                <a:cs typeface="+mj-cs"/>
              </a:rPr>
              <a:t>повторить предыдущий </a:t>
            </a:r>
            <a:r>
              <a:rPr lang="ru-RU" b="1" i="1" dirty="0" smtClean="0">
                <a:ea typeface="+mj-ea"/>
                <a:cs typeface="+mj-cs"/>
              </a:rPr>
              <a:t>конспект;</a:t>
            </a:r>
            <a:endParaRPr lang="ru-RU" b="1" i="1" dirty="0" smtClean="0">
              <a:ea typeface="+mj-ea"/>
              <a:cs typeface="+mj-cs"/>
            </a:endParaRPr>
          </a:p>
          <a:p>
            <a:pPr marL="360000" indent="-457200" algn="just">
              <a:buAutoNum type="arabicPeriod"/>
            </a:pPr>
            <a:r>
              <a:rPr lang="ru-RU" b="1" i="1" dirty="0" smtClean="0">
                <a:ea typeface="+mj-ea"/>
                <a:cs typeface="+mj-cs"/>
              </a:rPr>
              <a:t>записать </a:t>
            </a:r>
            <a:r>
              <a:rPr lang="ru-RU" b="1" i="1" dirty="0" smtClean="0">
                <a:ea typeface="+mj-ea"/>
                <a:cs typeface="+mj-cs"/>
              </a:rPr>
              <a:t>новый материал в рабочую тетрадь;</a:t>
            </a:r>
          </a:p>
          <a:p>
            <a:pPr marL="360000" indent="-457200" algn="just">
              <a:buAutoNum type="arabicPeriod"/>
            </a:pPr>
            <a:r>
              <a:rPr lang="ru-RU" b="1" i="1" dirty="0" smtClean="0">
                <a:ea typeface="+mj-ea"/>
                <a:cs typeface="+mj-cs"/>
              </a:rPr>
              <a:t>выполнить задание</a:t>
            </a:r>
          </a:p>
          <a:p>
            <a:pPr algn="just"/>
            <a:r>
              <a:rPr lang="ru-RU" b="1" i="1" cap="all" dirty="0">
                <a:ea typeface="+mj-ea"/>
                <a:cs typeface="+mj-cs"/>
              </a:rPr>
              <a:t/>
            </a:r>
            <a:br>
              <a:rPr lang="ru-RU" b="1" i="1" cap="all" dirty="0">
                <a:ea typeface="+mj-ea"/>
                <a:cs typeface="+mj-cs"/>
              </a:rPr>
            </a:br>
            <a:endParaRPr lang="ru-RU" dirty="0" smtClean="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9200" y="3394364"/>
            <a:ext cx="3228108" cy="3228108"/>
          </a:xfrm>
          <a:prstGeom prst="rect">
            <a:avLst/>
          </a:prstGeom>
        </p:spPr>
      </p:pic>
    </p:spTree>
    <p:extLst>
      <p:ext uri="{BB962C8B-B14F-4D97-AF65-F5344CB8AC3E}">
        <p14:creationId xmlns:p14="http://schemas.microsoft.com/office/powerpoint/2010/main" val="995788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5000" y="736600"/>
            <a:ext cx="10515600" cy="992188"/>
          </a:xfrm>
        </p:spPr>
        <p:txBody>
          <a:bodyPr>
            <a:normAutofit/>
          </a:bodyPr>
          <a:lstStyle/>
          <a:p>
            <a:pPr algn="just"/>
            <a:r>
              <a:rPr lang="ru-RU" sz="2400" dirty="0">
                <a:solidFill>
                  <a:srgbClr val="000000"/>
                </a:solidFill>
                <a:latin typeface="+mn-lt"/>
              </a:rPr>
              <a:t>Статистическая информация о результатах наблюдений или экспериментов может быть представлена в различных формах.</a:t>
            </a:r>
            <a:endParaRPr lang="ru-RU" sz="2400" dirty="0">
              <a:latin typeface="+mn-lt"/>
            </a:endParaRPr>
          </a:p>
        </p:txBody>
      </p:sp>
      <p:sp>
        <p:nvSpPr>
          <p:cNvPr id="4" name="TextBox 3"/>
          <p:cNvSpPr txBox="1"/>
          <p:nvPr/>
        </p:nvSpPr>
        <p:spPr>
          <a:xfrm>
            <a:off x="723900" y="1943100"/>
            <a:ext cx="10274300" cy="1569660"/>
          </a:xfrm>
          <a:prstGeom prst="rect">
            <a:avLst/>
          </a:prstGeom>
          <a:noFill/>
        </p:spPr>
        <p:txBody>
          <a:bodyPr wrap="square" rtlCol="0">
            <a:spAutoFit/>
          </a:bodyPr>
          <a:lstStyle/>
          <a:p>
            <a:pPr algn="just"/>
            <a:r>
              <a:rPr lang="ru-RU" sz="2400" dirty="0">
                <a:solidFill>
                  <a:srgbClr val="000000"/>
                </a:solidFill>
              </a:rPr>
              <a:t>Простейшей из них является запись в порядке их появления – запись в </a:t>
            </a:r>
            <a:r>
              <a:rPr lang="ru-RU" sz="2400" dirty="0" smtClean="0">
                <a:solidFill>
                  <a:srgbClr val="000000"/>
                </a:solidFill>
              </a:rPr>
              <a:t>ряд, </a:t>
            </a:r>
            <a:r>
              <a:rPr lang="ru-RU" sz="2400" dirty="0">
                <a:solidFill>
                  <a:srgbClr val="000000"/>
                </a:solidFill>
              </a:rPr>
              <a:t>называемый </a:t>
            </a:r>
            <a:r>
              <a:rPr lang="ru-RU" sz="2400" i="1" dirty="0">
                <a:solidFill>
                  <a:srgbClr val="000000"/>
                </a:solidFill>
              </a:rPr>
              <a:t>простым статистическим рядом</a:t>
            </a:r>
            <a:r>
              <a:rPr lang="ru-RU" sz="2400" dirty="0">
                <a:solidFill>
                  <a:srgbClr val="000000"/>
                </a:solidFill>
              </a:rPr>
              <a:t> или </a:t>
            </a:r>
            <a:r>
              <a:rPr lang="ru-RU" sz="2400" i="1" dirty="0">
                <a:solidFill>
                  <a:srgbClr val="000000"/>
                </a:solidFill>
              </a:rPr>
              <a:t>выборкой.</a:t>
            </a:r>
            <a:endParaRPr lang="ru-RU" sz="2400" dirty="0">
              <a:solidFill>
                <a:srgbClr val="000000"/>
              </a:solidFill>
            </a:endParaRPr>
          </a:p>
          <a:p>
            <a:pPr algn="just"/>
            <a:r>
              <a:rPr lang="ru-RU" sz="2400" dirty="0">
                <a:solidFill>
                  <a:srgbClr val="000000"/>
                </a:solidFill>
              </a:rPr>
              <a:t>Отдельные значения , составляющие этот ряд, называют </a:t>
            </a:r>
            <a:r>
              <a:rPr lang="ru-RU" sz="2400" i="1" dirty="0">
                <a:solidFill>
                  <a:srgbClr val="000000"/>
                </a:solidFill>
              </a:rPr>
              <a:t>вариантами</a:t>
            </a:r>
            <a:r>
              <a:rPr lang="ru-RU" sz="2400" dirty="0">
                <a:solidFill>
                  <a:srgbClr val="000000"/>
                </a:solidFill>
              </a:rPr>
              <a:t> или просто данными.</a:t>
            </a:r>
            <a:endParaRPr lang="ru-RU" sz="2400" i="0" dirty="0">
              <a:solidFill>
                <a:srgbClr val="000000"/>
              </a:solidFill>
              <a:effectLst/>
            </a:endParaRPr>
          </a:p>
        </p:txBody>
      </p:sp>
      <p:pic>
        <p:nvPicPr>
          <p:cNvPr id="1026" name="Picture 2" descr="Картинки по запросу &quot;оценки в журнале&quot;"/>
          <p:cNvPicPr>
            <a:picLocks noChangeAspect="1" noChangeArrowheads="1"/>
          </p:cNvPicPr>
          <p:nvPr/>
        </p:nvPicPr>
        <p:blipFill rotWithShape="1">
          <a:blip r:embed="rId2">
            <a:extLst>
              <a:ext uri="{28A0092B-C50C-407E-A947-70E740481C1C}">
                <a14:useLocalDpi xmlns:a14="http://schemas.microsoft.com/office/drawing/2010/main" val="0"/>
              </a:ext>
            </a:extLst>
          </a:blip>
          <a:srcRect l="15933" t="62334" r="31242" b="33037"/>
          <a:stretch/>
        </p:blipFill>
        <p:spPr bwMode="auto">
          <a:xfrm>
            <a:off x="1286435" y="4680195"/>
            <a:ext cx="9711765" cy="52680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597400" y="4064000"/>
            <a:ext cx="3581400" cy="369332"/>
          </a:xfrm>
          <a:prstGeom prst="rect">
            <a:avLst/>
          </a:prstGeom>
          <a:noFill/>
        </p:spPr>
        <p:txBody>
          <a:bodyPr wrap="square" rtlCol="0">
            <a:spAutoFit/>
          </a:bodyPr>
          <a:lstStyle/>
          <a:p>
            <a:r>
              <a:rPr lang="ru-RU" b="1" i="1" dirty="0" smtClean="0"/>
              <a:t>Простой статистический ряд</a:t>
            </a:r>
            <a:endParaRPr lang="ru-RU" b="1" i="1" dirty="0"/>
          </a:p>
        </p:txBody>
      </p:sp>
      <p:sp>
        <p:nvSpPr>
          <p:cNvPr id="8" name="Стрелка вниз 7"/>
          <p:cNvSpPr/>
          <p:nvPr/>
        </p:nvSpPr>
        <p:spPr>
          <a:xfrm rot="20330408">
            <a:off x="6516356" y="5053742"/>
            <a:ext cx="200690" cy="7480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6283684" y="5913767"/>
            <a:ext cx="2568216" cy="369332"/>
          </a:xfrm>
          <a:prstGeom prst="rect">
            <a:avLst/>
          </a:prstGeom>
          <a:noFill/>
        </p:spPr>
        <p:txBody>
          <a:bodyPr wrap="square" rtlCol="0">
            <a:spAutoFit/>
          </a:bodyPr>
          <a:lstStyle/>
          <a:p>
            <a:r>
              <a:rPr lang="ru-RU" dirty="0"/>
              <a:t>в</a:t>
            </a:r>
            <a:r>
              <a:rPr lang="ru-RU" dirty="0" smtClean="0"/>
              <a:t>арианта</a:t>
            </a:r>
            <a:endParaRPr lang="ru-RU" dirty="0"/>
          </a:p>
        </p:txBody>
      </p:sp>
    </p:spTree>
    <p:extLst>
      <p:ext uri="{BB962C8B-B14F-4D97-AF65-F5344CB8AC3E}">
        <p14:creationId xmlns:p14="http://schemas.microsoft.com/office/powerpoint/2010/main" val="4221783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0100" y="365125"/>
            <a:ext cx="10515600" cy="1514475"/>
          </a:xfrm>
        </p:spPr>
        <p:txBody>
          <a:bodyPr>
            <a:noAutofit/>
          </a:bodyPr>
          <a:lstStyle/>
          <a:p>
            <a:r>
              <a:rPr lang="ru-RU" sz="2400" dirty="0" smtClean="0">
                <a:latin typeface="+mn-lt"/>
              </a:rPr>
              <a:t>Если мы запишем </a:t>
            </a:r>
            <a:r>
              <a:rPr lang="ru-RU" sz="2400" dirty="0" smtClean="0">
                <a:solidFill>
                  <a:srgbClr val="000000"/>
                </a:solidFill>
                <a:latin typeface="+mn-lt"/>
              </a:rPr>
              <a:t>варианты </a:t>
            </a:r>
            <a:r>
              <a:rPr lang="ru-RU" sz="2400" dirty="0">
                <a:solidFill>
                  <a:srgbClr val="000000"/>
                </a:solidFill>
                <a:latin typeface="+mn-lt"/>
              </a:rPr>
              <a:t>в порядке их </a:t>
            </a:r>
            <a:r>
              <a:rPr lang="ru-RU" sz="2400" dirty="0" smtClean="0">
                <a:solidFill>
                  <a:srgbClr val="000000"/>
                </a:solidFill>
                <a:latin typeface="+mn-lt"/>
              </a:rPr>
              <a:t>возрастания, то получим </a:t>
            </a:r>
            <a:r>
              <a:rPr lang="ru-RU" sz="2400" b="1" i="1" dirty="0" smtClean="0">
                <a:solidFill>
                  <a:srgbClr val="000000"/>
                </a:solidFill>
                <a:latin typeface="+mn-lt"/>
              </a:rPr>
              <a:t>ранжированный ряд.</a:t>
            </a:r>
            <a:br>
              <a:rPr lang="ru-RU" sz="2400" b="1" i="1" dirty="0" smtClean="0">
                <a:solidFill>
                  <a:srgbClr val="000000"/>
                </a:solidFill>
                <a:latin typeface="+mn-lt"/>
              </a:rPr>
            </a:br>
            <a:r>
              <a:rPr lang="ru-RU" sz="2400" b="1" i="1" dirty="0" smtClean="0">
                <a:solidFill>
                  <a:srgbClr val="000000"/>
                </a:solidFill>
                <a:latin typeface="+mn-lt"/>
              </a:rPr>
              <a:t/>
            </a:r>
            <a:br>
              <a:rPr lang="ru-RU" sz="2400" b="1" i="1" dirty="0" smtClean="0">
                <a:solidFill>
                  <a:srgbClr val="000000"/>
                </a:solidFill>
                <a:latin typeface="+mn-lt"/>
              </a:rPr>
            </a:br>
            <a:r>
              <a:rPr lang="ru-RU" sz="2400" b="1" dirty="0" smtClean="0">
                <a:solidFill>
                  <a:srgbClr val="000000"/>
                </a:solidFill>
                <a:latin typeface="+mn-lt"/>
              </a:rPr>
              <a:t>Пример</a:t>
            </a:r>
            <a:r>
              <a:rPr lang="ru-RU" sz="2400" i="1" dirty="0" smtClean="0">
                <a:solidFill>
                  <a:srgbClr val="000000"/>
                </a:solidFill>
                <a:latin typeface="+mn-lt"/>
              </a:rPr>
              <a:t>. Дана </a:t>
            </a:r>
            <a:r>
              <a:rPr lang="ru-RU" sz="2400" i="1" dirty="0">
                <a:solidFill>
                  <a:srgbClr val="000000"/>
                </a:solidFill>
                <a:latin typeface="+mn-lt"/>
              </a:rPr>
              <a:t>ц</a:t>
            </a:r>
            <a:r>
              <a:rPr lang="ru-RU" sz="2400" i="1" dirty="0" smtClean="0">
                <a:solidFill>
                  <a:srgbClr val="000000"/>
                </a:solidFill>
                <a:latin typeface="+mn-lt"/>
              </a:rPr>
              <a:t>ена за один килограмм сахара в различных магазинах. Составьте ранжированный ряд.</a:t>
            </a:r>
            <a:endParaRPr lang="ru-RU" sz="2400" i="1" dirty="0">
              <a:latin typeface="+mn-lt"/>
            </a:endParaRPr>
          </a:p>
        </p:txBody>
      </p:sp>
      <p:pic>
        <p:nvPicPr>
          <p:cNvPr id="2050" name="Picture 2" descr="Картинки по запросу &quot;цена на сахар&quot;"/>
          <p:cNvPicPr>
            <a:picLocks noChangeAspect="1" noChangeArrowheads="1"/>
          </p:cNvPicPr>
          <p:nvPr/>
        </p:nvPicPr>
        <p:blipFill rotWithShape="1">
          <a:blip r:embed="rId2">
            <a:extLst>
              <a:ext uri="{28A0092B-C50C-407E-A947-70E740481C1C}">
                <a14:useLocalDpi xmlns:a14="http://schemas.microsoft.com/office/drawing/2010/main" val="0"/>
              </a:ext>
            </a:extLst>
          </a:blip>
          <a:srcRect l="13612" t="10061" r="-4108" b="-2738"/>
          <a:stretch/>
        </p:blipFill>
        <p:spPr bwMode="auto">
          <a:xfrm>
            <a:off x="2232897" y="2233274"/>
            <a:ext cx="2238245" cy="171916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Картинки по запросу &quot;цена на сахар&quo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1112" r="15112" b="9298"/>
          <a:stretch/>
        </p:blipFill>
        <p:spPr bwMode="auto">
          <a:xfrm>
            <a:off x="6881681" y="2261295"/>
            <a:ext cx="2153461" cy="166312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Картинки по запросу &quot;цена на сахар&quot;"/>
          <p:cNvPicPr>
            <a:picLocks noChangeAspect="1" noChangeArrowheads="1"/>
          </p:cNvPicPr>
          <p:nvPr/>
        </p:nvPicPr>
        <p:blipFill rotWithShape="1">
          <a:blip r:embed="rId4">
            <a:extLst>
              <a:ext uri="{28A0092B-C50C-407E-A947-70E740481C1C}">
                <a14:useLocalDpi xmlns:a14="http://schemas.microsoft.com/office/drawing/2010/main" val="0"/>
              </a:ext>
            </a:extLst>
          </a:blip>
          <a:srcRect l="1936" t="13987" r="7502" b="-2630"/>
          <a:stretch/>
        </p:blipFill>
        <p:spPr bwMode="auto">
          <a:xfrm>
            <a:off x="9077055" y="3557771"/>
            <a:ext cx="2376773" cy="1713001"/>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Картинки по запросу &quot;цена на сахар&quot;"/>
          <p:cNvPicPr>
            <a:picLocks noChangeAspect="1" noChangeArrowheads="1"/>
          </p:cNvPicPr>
          <p:nvPr/>
        </p:nvPicPr>
        <p:blipFill rotWithShape="1">
          <a:blip r:embed="rId5">
            <a:extLst>
              <a:ext uri="{28A0092B-C50C-407E-A947-70E740481C1C}">
                <a14:useLocalDpi xmlns:a14="http://schemas.microsoft.com/office/drawing/2010/main" val="0"/>
              </a:ext>
            </a:extLst>
          </a:blip>
          <a:srcRect l="-1695" t="5050" r="24012" b="-5050"/>
          <a:stretch/>
        </p:blipFill>
        <p:spPr bwMode="auto">
          <a:xfrm>
            <a:off x="362304" y="3533990"/>
            <a:ext cx="1973946" cy="1760562"/>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Картинки по запросу &quot;цена на сахар&quot;"/>
          <p:cNvPicPr>
            <a:picLocks noChangeAspect="1" noChangeArrowheads="1"/>
          </p:cNvPicPr>
          <p:nvPr/>
        </p:nvPicPr>
        <p:blipFill rotWithShape="1">
          <a:blip r:embed="rId6">
            <a:extLst>
              <a:ext uri="{28A0092B-C50C-407E-A947-70E740481C1C}">
                <a14:useLocalDpi xmlns:a14="http://schemas.microsoft.com/office/drawing/2010/main" val="0"/>
              </a:ext>
            </a:extLst>
          </a:blip>
          <a:srcRect l="11040" t="4529"/>
          <a:stretch/>
        </p:blipFill>
        <p:spPr bwMode="auto">
          <a:xfrm>
            <a:off x="4413548" y="3464471"/>
            <a:ext cx="2426220" cy="172325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006600" y="5496861"/>
            <a:ext cx="6565900" cy="461665"/>
          </a:xfrm>
          <a:prstGeom prst="rect">
            <a:avLst/>
          </a:prstGeom>
          <a:noFill/>
        </p:spPr>
        <p:txBody>
          <a:bodyPr wrap="square" rtlCol="0">
            <a:spAutoFit/>
          </a:bodyPr>
          <a:lstStyle/>
          <a:p>
            <a:r>
              <a:rPr lang="ru-RU" sz="2400" dirty="0" smtClean="0"/>
              <a:t>Ранжированный ряд – 23  26  29  52  56</a:t>
            </a:r>
            <a:endParaRPr lang="ru-RU" sz="2400" dirty="0"/>
          </a:p>
        </p:txBody>
      </p:sp>
    </p:spTree>
    <p:extLst>
      <p:ext uri="{BB962C8B-B14F-4D97-AF65-F5344CB8AC3E}">
        <p14:creationId xmlns:p14="http://schemas.microsoft.com/office/powerpoint/2010/main" val="1785152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35050" y="185739"/>
            <a:ext cx="10515600" cy="1033462"/>
          </a:xfrm>
        </p:spPr>
        <p:txBody>
          <a:bodyPr>
            <a:normAutofit/>
          </a:bodyPr>
          <a:lstStyle/>
          <a:p>
            <a:pPr algn="ctr"/>
            <a:r>
              <a:rPr lang="ru-RU" sz="2400" b="1" dirty="0">
                <a:solidFill>
                  <a:srgbClr val="000000"/>
                </a:solidFill>
                <a:latin typeface="+mn-lt"/>
              </a:rPr>
              <a:t>Характеристики числового ряда</a:t>
            </a:r>
            <a:r>
              <a:rPr lang="ru-RU" sz="2400" dirty="0">
                <a:solidFill>
                  <a:srgbClr val="000000"/>
                </a:solidFill>
                <a:latin typeface="+mn-lt"/>
              </a:rPr>
              <a:t/>
            </a:r>
            <a:br>
              <a:rPr lang="ru-RU" sz="2400" dirty="0">
                <a:solidFill>
                  <a:srgbClr val="000000"/>
                </a:solidFill>
                <a:latin typeface="+mn-lt"/>
              </a:rPr>
            </a:br>
            <a:endParaRPr lang="ru-RU" sz="2400" dirty="0">
              <a:latin typeface="+mn-lt"/>
            </a:endParaRPr>
          </a:p>
        </p:txBody>
      </p:sp>
      <p:sp>
        <p:nvSpPr>
          <p:cNvPr id="3" name="Текст 2"/>
          <p:cNvSpPr>
            <a:spLocks noGrp="1"/>
          </p:cNvSpPr>
          <p:nvPr>
            <p:ph type="body" idx="1"/>
          </p:nvPr>
        </p:nvSpPr>
        <p:spPr>
          <a:xfrm>
            <a:off x="831850" y="872836"/>
            <a:ext cx="10515600" cy="5216815"/>
          </a:xfrm>
        </p:spPr>
        <p:txBody>
          <a:bodyPr>
            <a:normAutofit fontScale="85000" lnSpcReduction="20000"/>
          </a:bodyPr>
          <a:lstStyle/>
          <a:p>
            <a:pPr marL="514350" indent="-514350" algn="just">
              <a:lnSpc>
                <a:spcPct val="110000"/>
              </a:lnSpc>
              <a:buAutoNum type="arabicPeriod"/>
            </a:pPr>
            <a:r>
              <a:rPr lang="ru-RU" sz="2600" b="1" dirty="0" smtClean="0">
                <a:solidFill>
                  <a:srgbClr val="000000"/>
                </a:solidFill>
              </a:rPr>
              <a:t>Среднее арифметическое</a:t>
            </a:r>
            <a:r>
              <a:rPr lang="ru-RU" sz="2600" b="1" i="1" dirty="0" smtClean="0">
                <a:solidFill>
                  <a:srgbClr val="000000"/>
                </a:solidFill>
                <a:ea typeface="+mj-ea"/>
                <a:cs typeface="+mj-cs"/>
              </a:rPr>
              <a:t> </a:t>
            </a:r>
          </a:p>
          <a:p>
            <a:pPr algn="just">
              <a:lnSpc>
                <a:spcPct val="110000"/>
              </a:lnSpc>
            </a:pPr>
            <a:r>
              <a:rPr lang="ru-RU" sz="2600" b="1" i="1" dirty="0" smtClean="0">
                <a:solidFill>
                  <a:srgbClr val="000000"/>
                </a:solidFill>
                <a:ea typeface="+mj-ea"/>
                <a:cs typeface="+mj-cs"/>
              </a:rPr>
              <a:t>Пример. </a:t>
            </a:r>
            <a:r>
              <a:rPr lang="ru-RU" sz="2600" i="1" dirty="0">
                <a:solidFill>
                  <a:srgbClr val="000000"/>
                </a:solidFill>
                <a:ea typeface="+mj-ea"/>
                <a:cs typeface="+mj-cs"/>
              </a:rPr>
              <a:t>Пусть </a:t>
            </a:r>
            <a:r>
              <a:rPr lang="ru-RU" sz="2600" i="1" dirty="0" smtClean="0">
                <a:solidFill>
                  <a:srgbClr val="000000"/>
                </a:solidFill>
                <a:ea typeface="+mj-ea"/>
                <a:cs typeface="+mj-cs"/>
              </a:rPr>
              <a:t>студент </a:t>
            </a:r>
            <a:r>
              <a:rPr lang="ru-RU" sz="2600" i="1" dirty="0">
                <a:solidFill>
                  <a:srgbClr val="000000"/>
                </a:solidFill>
                <a:ea typeface="+mj-ea"/>
                <a:cs typeface="+mj-cs"/>
              </a:rPr>
              <a:t>получил в течение года следующие отметки по математике: 5, 2, 4, 5, 5, 4, 4, 5, 5, 5. Какую четвертную отметку поставит ему </a:t>
            </a:r>
            <a:r>
              <a:rPr lang="ru-RU" sz="2600" i="1" dirty="0" smtClean="0">
                <a:solidFill>
                  <a:srgbClr val="000000"/>
                </a:solidFill>
                <a:ea typeface="+mj-ea"/>
                <a:cs typeface="+mj-cs"/>
              </a:rPr>
              <a:t>преподаватель?</a:t>
            </a:r>
          </a:p>
          <a:p>
            <a:pPr algn="just"/>
            <a:r>
              <a:rPr lang="ru-RU" sz="2600" dirty="0">
                <a:solidFill>
                  <a:srgbClr val="000000"/>
                </a:solidFill>
                <a:ea typeface="+mj-ea"/>
                <a:cs typeface="+mj-cs"/>
              </a:rPr>
              <a:t/>
            </a:r>
            <a:br>
              <a:rPr lang="ru-RU" sz="2600" dirty="0">
                <a:solidFill>
                  <a:srgbClr val="000000"/>
                </a:solidFill>
                <a:ea typeface="+mj-ea"/>
                <a:cs typeface="+mj-cs"/>
              </a:rPr>
            </a:br>
            <a:r>
              <a:rPr lang="ru-RU" sz="2600" dirty="0">
                <a:solidFill>
                  <a:srgbClr val="000000"/>
                </a:solidFill>
                <a:ea typeface="+mj-ea"/>
                <a:cs typeface="+mj-cs"/>
              </a:rPr>
              <a:t>Многих </a:t>
            </a:r>
            <a:r>
              <a:rPr lang="ru-RU" sz="2600" dirty="0" smtClean="0">
                <a:solidFill>
                  <a:srgbClr val="000000"/>
                </a:solidFill>
                <a:ea typeface="+mj-ea"/>
                <a:cs typeface="+mj-cs"/>
              </a:rPr>
              <a:t>обучающихся </a:t>
            </a:r>
            <a:r>
              <a:rPr lang="ru-RU" sz="2600" dirty="0">
                <a:solidFill>
                  <a:srgbClr val="000000"/>
                </a:solidFill>
                <a:ea typeface="+mj-ea"/>
                <a:cs typeface="+mj-cs"/>
              </a:rPr>
              <a:t>волнует подобная проблема, и чаще всего </a:t>
            </a:r>
            <a:r>
              <a:rPr lang="ru-RU" sz="2600" dirty="0" smtClean="0">
                <a:solidFill>
                  <a:srgbClr val="000000"/>
                </a:solidFill>
                <a:ea typeface="+mj-ea"/>
                <a:cs typeface="+mj-cs"/>
              </a:rPr>
              <a:t>студенты </a:t>
            </a:r>
            <a:r>
              <a:rPr lang="ru-RU" sz="2600" dirty="0">
                <a:solidFill>
                  <a:srgbClr val="000000"/>
                </a:solidFill>
                <a:ea typeface="+mj-ea"/>
                <a:cs typeface="+mj-cs"/>
              </a:rPr>
              <a:t>решают ее следующим естественным образом: складывают все отметки и делят сумму оценок на их количество</a:t>
            </a:r>
            <a:r>
              <a:rPr lang="ru-RU" sz="2600" dirty="0" smtClean="0">
                <a:solidFill>
                  <a:srgbClr val="000000"/>
                </a:solidFill>
                <a:ea typeface="+mj-ea"/>
                <a:cs typeface="+mj-cs"/>
              </a:rPr>
              <a:t>.</a:t>
            </a:r>
          </a:p>
          <a:p>
            <a:pPr algn="just"/>
            <a:r>
              <a:rPr lang="ru-RU" sz="2600" dirty="0">
                <a:solidFill>
                  <a:srgbClr val="000000"/>
                </a:solidFill>
                <a:ea typeface="+mj-ea"/>
                <a:cs typeface="+mj-cs"/>
              </a:rPr>
              <a:t/>
            </a:r>
            <a:br>
              <a:rPr lang="ru-RU" sz="2600" dirty="0">
                <a:solidFill>
                  <a:srgbClr val="000000"/>
                </a:solidFill>
                <a:ea typeface="+mj-ea"/>
                <a:cs typeface="+mj-cs"/>
              </a:rPr>
            </a:br>
            <a:r>
              <a:rPr lang="ru-RU" sz="2600" dirty="0">
                <a:solidFill>
                  <a:srgbClr val="000000"/>
                </a:solidFill>
                <a:ea typeface="+mj-ea"/>
                <a:cs typeface="+mj-cs"/>
              </a:rPr>
              <a:t>В нашем случае </a:t>
            </a:r>
            <a:r>
              <a:rPr lang="ru-RU" sz="2600" i="1" dirty="0">
                <a:solidFill>
                  <a:srgbClr val="000000"/>
                </a:solidFill>
                <a:ea typeface="+mj-ea"/>
                <a:cs typeface="+mj-cs"/>
              </a:rPr>
              <a:t>(5 + 2 + 4 + 4 + 5 + 5 + 4 + 4 + 5 + 5 + 5) / 10 = 4,4</a:t>
            </a:r>
            <a:r>
              <a:rPr lang="ru-RU" sz="2600" dirty="0">
                <a:solidFill>
                  <a:srgbClr val="000000"/>
                </a:solidFill>
                <a:ea typeface="+mj-ea"/>
                <a:cs typeface="+mj-cs"/>
              </a:rPr>
              <a:t/>
            </a:r>
            <a:br>
              <a:rPr lang="ru-RU" sz="2600" dirty="0">
                <a:solidFill>
                  <a:srgbClr val="000000"/>
                </a:solidFill>
                <a:ea typeface="+mj-ea"/>
                <a:cs typeface="+mj-cs"/>
              </a:rPr>
            </a:br>
            <a:r>
              <a:rPr lang="ru-RU" sz="2600" dirty="0">
                <a:solidFill>
                  <a:srgbClr val="000000"/>
                </a:solidFill>
                <a:ea typeface="+mj-ea"/>
                <a:cs typeface="+mj-cs"/>
              </a:rPr>
              <a:t>Число 4,4, которое получается в результате, называется </a:t>
            </a:r>
            <a:r>
              <a:rPr lang="ru-RU" sz="2600" b="1" dirty="0">
                <a:solidFill>
                  <a:srgbClr val="000000"/>
                </a:solidFill>
                <a:ea typeface="+mj-ea"/>
                <a:cs typeface="+mj-cs"/>
              </a:rPr>
              <a:t>средним арифметическим</a:t>
            </a:r>
            <a:r>
              <a:rPr lang="ru-RU" sz="2600" dirty="0">
                <a:solidFill>
                  <a:srgbClr val="000000"/>
                </a:solidFill>
                <a:ea typeface="+mj-ea"/>
                <a:cs typeface="+mj-cs"/>
              </a:rPr>
              <a:t>. Поскольку такую оценку в журнал ставить не принято, </a:t>
            </a:r>
            <a:r>
              <a:rPr lang="ru-RU" sz="2600" dirty="0" smtClean="0">
                <a:solidFill>
                  <a:srgbClr val="000000"/>
                </a:solidFill>
                <a:ea typeface="+mj-ea"/>
                <a:cs typeface="+mj-cs"/>
              </a:rPr>
              <a:t>преподаватель, </a:t>
            </a:r>
            <a:r>
              <a:rPr lang="ru-RU" sz="2600" dirty="0">
                <a:solidFill>
                  <a:srgbClr val="000000"/>
                </a:solidFill>
                <a:ea typeface="+mj-ea"/>
                <a:cs typeface="+mj-cs"/>
              </a:rPr>
              <a:t>скорее всего, округлит ее до 4</a:t>
            </a:r>
            <a:r>
              <a:rPr lang="ru-RU" sz="2600" dirty="0" smtClean="0">
                <a:solidFill>
                  <a:srgbClr val="000000"/>
                </a:solidFill>
                <a:ea typeface="+mj-ea"/>
                <a:cs typeface="+mj-cs"/>
              </a:rPr>
              <a:t>.</a:t>
            </a:r>
          </a:p>
          <a:p>
            <a:pPr algn="just"/>
            <a:r>
              <a:rPr lang="ru-RU" sz="2600" dirty="0">
                <a:solidFill>
                  <a:srgbClr val="000000"/>
                </a:solidFill>
                <a:ea typeface="+mj-ea"/>
                <a:cs typeface="+mj-cs"/>
              </a:rPr>
              <a:t/>
            </a:r>
            <a:br>
              <a:rPr lang="ru-RU" sz="2600" dirty="0">
                <a:solidFill>
                  <a:srgbClr val="000000"/>
                </a:solidFill>
                <a:ea typeface="+mj-ea"/>
                <a:cs typeface="+mj-cs"/>
              </a:rPr>
            </a:br>
            <a:r>
              <a:rPr lang="ru-RU" dirty="0" smtClean="0">
                <a:solidFill>
                  <a:srgbClr val="000000"/>
                </a:solidFill>
                <a:ea typeface="+mj-ea"/>
                <a:cs typeface="+mj-cs"/>
              </a:rPr>
              <a:t/>
            </a:r>
            <a:br>
              <a:rPr lang="ru-RU" dirty="0" smtClean="0">
                <a:solidFill>
                  <a:srgbClr val="000000"/>
                </a:solidFill>
                <a:ea typeface="+mj-ea"/>
                <a:cs typeface="+mj-cs"/>
              </a:rPr>
            </a:br>
            <a:r>
              <a:rPr lang="ru-RU" dirty="0" smtClean="0">
                <a:solidFill>
                  <a:srgbClr val="000000"/>
                </a:solidFill>
                <a:ea typeface="+mj-ea"/>
                <a:cs typeface="+mj-cs"/>
              </a:rPr>
              <a:t/>
            </a:r>
            <a:br>
              <a:rPr lang="ru-RU" dirty="0" smtClean="0">
                <a:solidFill>
                  <a:srgbClr val="000000"/>
                </a:solidFill>
                <a:ea typeface="+mj-ea"/>
                <a:cs typeface="+mj-cs"/>
              </a:rPr>
            </a:b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8650" y="4655127"/>
            <a:ext cx="2242532" cy="2022764"/>
          </a:xfrm>
          <a:prstGeom prst="rect">
            <a:avLst/>
          </a:prstGeom>
        </p:spPr>
      </p:pic>
    </p:spTree>
    <p:extLst>
      <p:ext uri="{BB962C8B-B14F-4D97-AF65-F5344CB8AC3E}">
        <p14:creationId xmlns:p14="http://schemas.microsoft.com/office/powerpoint/2010/main" val="2926947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16949" y="180109"/>
            <a:ext cx="9645560" cy="6373091"/>
          </a:xfrm>
        </p:spPr>
        <p:txBody>
          <a:bodyPr>
            <a:noAutofit/>
          </a:bodyPr>
          <a:lstStyle/>
          <a:p>
            <a:r>
              <a:rPr lang="ru-RU" sz="2000" b="1" dirty="0" smtClean="0">
                <a:latin typeface="+mn-lt"/>
              </a:rPr>
              <a:t>2</a:t>
            </a:r>
            <a:r>
              <a:rPr lang="ru-RU" sz="2000" dirty="0" smtClean="0">
                <a:latin typeface="+mn-lt"/>
              </a:rPr>
              <a:t>.     </a:t>
            </a:r>
            <a:r>
              <a:rPr lang="ru-RU" sz="2000" b="1" dirty="0" smtClean="0">
                <a:solidFill>
                  <a:prstClr val="black"/>
                </a:solidFill>
                <a:latin typeface="Calibri" panose="020F0502020204030204"/>
              </a:rPr>
              <a:t>Мода </a:t>
            </a:r>
            <a:r>
              <a:rPr lang="ru-RU" sz="2000" b="1" dirty="0">
                <a:solidFill>
                  <a:prstClr val="black"/>
                </a:solidFill>
                <a:latin typeface="Calibri" panose="020F0502020204030204"/>
              </a:rPr>
              <a:t>(Мо</a:t>
            </a:r>
            <a:r>
              <a:rPr lang="ru-RU" sz="2000" dirty="0">
                <a:solidFill>
                  <a:prstClr val="black"/>
                </a:solidFill>
                <a:latin typeface="Calibri" panose="020F0502020204030204"/>
              </a:rPr>
              <a:t>) </a:t>
            </a:r>
            <a:r>
              <a:rPr lang="ru-RU" sz="2000" dirty="0" smtClean="0">
                <a:solidFill>
                  <a:prstClr val="black"/>
                </a:solidFill>
                <a:latin typeface="Calibri" panose="020F0502020204030204"/>
              </a:rPr>
              <a:t/>
            </a:r>
            <a:br>
              <a:rPr lang="ru-RU" sz="2000" dirty="0" smtClean="0">
                <a:solidFill>
                  <a:prstClr val="black"/>
                </a:solidFill>
                <a:latin typeface="Calibri" panose="020F0502020204030204"/>
              </a:rPr>
            </a:br>
            <a:r>
              <a:rPr lang="ru-RU" sz="2000" dirty="0" smtClean="0">
                <a:latin typeface="+mn-lt"/>
              </a:rPr>
              <a:t>Среднее </a:t>
            </a:r>
            <a:r>
              <a:rPr lang="ru-RU" sz="2000" dirty="0">
                <a:latin typeface="+mn-lt"/>
              </a:rPr>
              <a:t>арифметическое, конечно, является важной характеристикой ряда чисел, в нашем случае — отметок за четверть, но иногда полезно рассматривать и другие средние.</a:t>
            </a:r>
            <a:br>
              <a:rPr lang="ru-RU" sz="2000" dirty="0">
                <a:latin typeface="+mn-lt"/>
              </a:rPr>
            </a:br>
            <a:r>
              <a:rPr lang="ru-RU" sz="2000" dirty="0">
                <a:latin typeface="+mn-lt"/>
              </a:rPr>
              <a:t/>
            </a:r>
            <a:br>
              <a:rPr lang="ru-RU" sz="2000" dirty="0">
                <a:latin typeface="+mn-lt"/>
              </a:rPr>
            </a:br>
            <a:r>
              <a:rPr lang="ru-RU" sz="2000" dirty="0">
                <a:latin typeface="+mn-lt"/>
              </a:rPr>
              <a:t>Например, претендуя на «5», ученик наверняка будет использовать такой аргумент: «Чаще всего в четверти я получал пятерки!». Статистик в этом случае сказал бы иначе: «Модой этого ряда является </a:t>
            </a:r>
            <a:r>
              <a:rPr lang="ru-RU" sz="2000" dirty="0" smtClean="0">
                <a:latin typeface="+mn-lt"/>
              </a:rPr>
              <a:t>число </a:t>
            </a:r>
            <a:r>
              <a:rPr lang="ru-RU" sz="2000" dirty="0">
                <a:latin typeface="+mn-lt"/>
              </a:rPr>
              <a:t>5</a:t>
            </a:r>
            <a:r>
              <a:rPr lang="ru-RU" sz="2000" dirty="0" smtClean="0">
                <a:latin typeface="+mn-lt"/>
              </a:rPr>
              <a:t>».</a:t>
            </a:r>
            <a:br>
              <a:rPr lang="ru-RU" sz="2000" dirty="0" smtClean="0">
                <a:latin typeface="+mn-lt"/>
              </a:rPr>
            </a:br>
            <a:r>
              <a:rPr lang="ru-RU" sz="2000" dirty="0">
                <a:latin typeface="+mn-lt"/>
              </a:rPr>
              <a:t/>
            </a:r>
            <a:br>
              <a:rPr lang="ru-RU" sz="2000" dirty="0">
                <a:latin typeface="+mn-lt"/>
              </a:rPr>
            </a:br>
            <a:r>
              <a:rPr lang="ru-RU" sz="2000" b="1" i="1" dirty="0">
                <a:latin typeface="+mn-lt"/>
              </a:rPr>
              <a:t>Модой (Мо</a:t>
            </a:r>
            <a:r>
              <a:rPr lang="ru-RU" sz="2000" i="1" dirty="0">
                <a:latin typeface="+mn-lt"/>
              </a:rPr>
              <a:t>) </a:t>
            </a:r>
            <a:r>
              <a:rPr lang="ru-RU" sz="2000" dirty="0">
                <a:latin typeface="+mn-lt"/>
              </a:rPr>
              <a:t>называют число </a:t>
            </a:r>
            <a:r>
              <a:rPr lang="ru-RU" sz="2000" dirty="0" smtClean="0">
                <a:latin typeface="+mn-lt"/>
              </a:rPr>
              <a:t>ряда</a:t>
            </a:r>
            <a:r>
              <a:rPr lang="ru-RU" sz="2000" dirty="0">
                <a:latin typeface="+mn-lt"/>
              </a:rPr>
              <a:t>, которое встречается в этом ряду наиболее часто</a:t>
            </a:r>
            <a:r>
              <a:rPr lang="ru-RU" sz="2000" dirty="0" smtClean="0">
                <a:latin typeface="+mn-lt"/>
              </a:rPr>
              <a:t>.</a:t>
            </a:r>
            <a:r>
              <a:rPr lang="ru-RU" sz="2000" dirty="0">
                <a:latin typeface="+mn-lt"/>
              </a:rPr>
              <a:t/>
            </a:r>
            <a:br>
              <a:rPr lang="ru-RU" sz="2000" dirty="0">
                <a:latin typeface="+mn-lt"/>
              </a:rPr>
            </a:br>
            <a:r>
              <a:rPr lang="ru-RU" sz="2000" dirty="0">
                <a:latin typeface="+mn-lt"/>
              </a:rPr>
              <a:t>Можно сказать, что оно в этом ряду самое «модное». В отличие от среднего арифметического, которое можно вычислить для любого числового ряда, моды может вообще не быть</a:t>
            </a:r>
            <a:r>
              <a:rPr lang="ru-RU" sz="2000" dirty="0" smtClean="0">
                <a:latin typeface="+mn-lt"/>
              </a:rPr>
              <a:t>.</a:t>
            </a:r>
            <a:br>
              <a:rPr lang="ru-RU" sz="2000" dirty="0" smtClean="0">
                <a:latin typeface="+mn-lt"/>
              </a:rPr>
            </a:br>
            <a:r>
              <a:rPr lang="ru-RU" sz="2000" dirty="0">
                <a:latin typeface="+mn-lt"/>
              </a:rPr>
              <a:t/>
            </a:r>
            <a:br>
              <a:rPr lang="ru-RU" sz="2000" dirty="0">
                <a:latin typeface="+mn-lt"/>
              </a:rPr>
            </a:br>
            <a:r>
              <a:rPr lang="ru-RU" sz="2000" dirty="0">
                <a:latin typeface="+mn-lt"/>
              </a:rPr>
              <a:t>Например, пусть тот же ученик получил по русскому языку следующие отметки: 4, 2, 3, 5. Каждая отметка встречается в этом ряду только один раз, и среди них нет числа, встречающегося чаще других. Значит, у этого ряда нет моды. А вот среднее арифметическое, конечно, есть:(4 + 2 + 3 + 5) : 4 = 3,5</a:t>
            </a:r>
            <a:r>
              <a:rPr lang="ru-RU" sz="2000" dirty="0" smtClean="0">
                <a:latin typeface="+mn-lt"/>
              </a:rPr>
              <a:t>.</a:t>
            </a:r>
            <a:br>
              <a:rPr lang="ru-RU" sz="2000" dirty="0" smtClean="0">
                <a:latin typeface="+mn-lt"/>
              </a:rPr>
            </a:br>
            <a:r>
              <a:rPr lang="ru-RU" sz="2000" dirty="0">
                <a:latin typeface="+mn-lt"/>
              </a:rPr>
              <a:t/>
            </a:r>
            <a:br>
              <a:rPr lang="ru-RU" sz="2000" dirty="0">
                <a:latin typeface="+mn-lt"/>
              </a:rPr>
            </a:br>
            <a:r>
              <a:rPr lang="ru-RU" sz="2000" dirty="0">
                <a:latin typeface="+mn-lt"/>
              </a:rPr>
              <a:t>Такой показатель, как мода, можно использовать не только в числовых рядах. Вы уже знакомы с социологическими опросами. Если, например, опросить большую группу учеников, какой предмет вам нравится больше всего, то модой можно назвать тот предмет, который будут называть чаще остальных. Это одна из причин, по которой мода широко используется при изучении спроса. </a:t>
            </a:r>
          </a:p>
        </p:txBody>
      </p:sp>
      <p:pic>
        <p:nvPicPr>
          <p:cNvPr id="3" name="Рисунок 2"/>
          <p:cNvPicPr>
            <a:picLocks noChangeAspect="1"/>
          </p:cNvPicPr>
          <p:nvPr/>
        </p:nvPicPr>
        <p:blipFill rotWithShape="1">
          <a:blip r:embed="rId2" cstate="print">
            <a:extLst>
              <a:ext uri="{28A0092B-C50C-407E-A947-70E740481C1C}">
                <a14:useLocalDpi xmlns:a14="http://schemas.microsoft.com/office/drawing/2010/main" val="0"/>
              </a:ext>
            </a:extLst>
          </a:blip>
          <a:srcRect r="33399"/>
          <a:stretch/>
        </p:blipFill>
        <p:spPr>
          <a:xfrm>
            <a:off x="193965" y="2299853"/>
            <a:ext cx="1759526" cy="2382981"/>
          </a:xfrm>
          <a:prstGeom prst="rect">
            <a:avLst/>
          </a:prstGeom>
        </p:spPr>
      </p:pic>
    </p:spTree>
    <p:extLst>
      <p:ext uri="{BB962C8B-B14F-4D97-AF65-F5344CB8AC3E}">
        <p14:creationId xmlns:p14="http://schemas.microsoft.com/office/powerpoint/2010/main" val="1767192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3345" y="642216"/>
            <a:ext cx="9670473" cy="4331566"/>
          </a:xfrm>
        </p:spPr>
        <p:txBody>
          <a:bodyPr>
            <a:normAutofit fontScale="90000"/>
          </a:bodyPr>
          <a:lstStyle/>
          <a:p>
            <a:pPr>
              <a:lnSpc>
                <a:spcPct val="100000"/>
              </a:lnSpc>
            </a:pPr>
            <a:r>
              <a:rPr lang="ru-RU" sz="2400" b="1" dirty="0" smtClean="0">
                <a:latin typeface="+mn-lt"/>
              </a:rPr>
              <a:t>3</a:t>
            </a:r>
            <a:r>
              <a:rPr lang="ru-RU" sz="2000" b="1" dirty="0" smtClean="0">
                <a:latin typeface="+mn-lt"/>
              </a:rPr>
              <a:t>. Медиана числового ряда </a:t>
            </a:r>
            <a:r>
              <a:rPr lang="ru-RU" sz="2400" dirty="0" smtClean="0">
                <a:latin typeface="+mn-lt"/>
              </a:rPr>
              <a:t/>
            </a:r>
            <a:br>
              <a:rPr lang="ru-RU" sz="2400" dirty="0" smtClean="0">
                <a:latin typeface="+mn-lt"/>
              </a:rPr>
            </a:br>
            <a:r>
              <a:rPr lang="ru-RU" sz="2000" dirty="0" smtClean="0">
                <a:latin typeface="+mn-lt"/>
              </a:rPr>
              <a:t>Еще одной важной характеристикой числового ряда является его </a:t>
            </a:r>
            <a:r>
              <a:rPr lang="ru-RU" sz="2000" b="1" i="1" dirty="0" smtClean="0">
                <a:latin typeface="+mn-lt"/>
              </a:rPr>
              <a:t>медиана</a:t>
            </a:r>
            <a:r>
              <a:rPr lang="ru-RU" sz="2000" dirty="0" smtClean="0">
                <a:latin typeface="+mn-lt"/>
              </a:rPr>
              <a:t> - число ряда, которое делит его ровно пополам. Более точно, медианой числового ряда называют число этого ряда (или полу сумму двух его чисел), слева и справа от которого на числовой прямой лежит одинаковое количество членов ряда. Чтобы найти медиану числового ряда нужно его сначала упорядочить-составить ранжированный ряд.</a:t>
            </a:r>
            <a:br>
              <a:rPr lang="ru-RU" sz="2000" dirty="0" smtClean="0">
                <a:latin typeface="+mn-lt"/>
              </a:rPr>
            </a:br>
            <a:r>
              <a:rPr lang="ru-RU" sz="2000" i="1" dirty="0" smtClean="0">
                <a:latin typeface="+mn-lt"/>
              </a:rPr>
              <a:t> </a:t>
            </a:r>
            <a:r>
              <a:rPr lang="ru-RU" sz="2000" b="1" i="1" dirty="0" smtClean="0">
                <a:latin typeface="+mn-lt"/>
              </a:rPr>
              <a:t>Пример. </a:t>
            </a:r>
            <a:r>
              <a:rPr lang="ru-RU" sz="2000" i="1" dirty="0" smtClean="0">
                <a:solidFill>
                  <a:srgbClr val="000000"/>
                </a:solidFill>
                <a:latin typeface="Calibri" panose="020F0502020204030204"/>
                <a:ea typeface="+mn-ea"/>
                <a:cs typeface="+mn-cs"/>
              </a:rPr>
              <a:t>Пусть студент получил в течение года следующие отметки по математике: 5, 2, 4, 5, 5, 4, 4, 5, 3, 5, 5. Найдите медиану числового ряда</a:t>
            </a:r>
            <a:br>
              <a:rPr lang="ru-RU" sz="2000" i="1" dirty="0" smtClean="0">
                <a:solidFill>
                  <a:srgbClr val="000000"/>
                </a:solidFill>
                <a:latin typeface="Calibri" panose="020F0502020204030204"/>
                <a:ea typeface="+mn-ea"/>
                <a:cs typeface="+mn-cs"/>
              </a:rPr>
            </a:br>
            <a:r>
              <a:rPr lang="ru-RU" sz="2000" dirty="0" smtClean="0">
                <a:solidFill>
                  <a:srgbClr val="000000"/>
                </a:solidFill>
                <a:latin typeface="+mn-lt"/>
              </a:rPr>
              <a:t>Чтобы найти медиану числового ряда нужно его сначала упорядочить-составить ранжированный ряд. В нашем примере с отметками он выглядит так: 2, 3, 4, 4, 4, 5, 5, 5, 5, 5</a:t>
            </a:r>
            <a:r>
              <a:rPr lang="ru-RU" sz="2000" dirty="0">
                <a:solidFill>
                  <a:srgbClr val="000000"/>
                </a:solidFill>
                <a:latin typeface="+mn-lt"/>
              </a:rPr>
              <a:t>, 5</a:t>
            </a:r>
            <a:br>
              <a:rPr lang="ru-RU" sz="2000" dirty="0">
                <a:solidFill>
                  <a:srgbClr val="000000"/>
                </a:solidFill>
                <a:latin typeface="+mn-lt"/>
              </a:rPr>
            </a:br>
            <a:r>
              <a:rPr lang="ru-RU" sz="2000" dirty="0" smtClean="0">
                <a:solidFill>
                  <a:srgbClr val="000000"/>
                </a:solidFill>
                <a:latin typeface="+mn-lt"/>
              </a:rPr>
              <a:t>Если </a:t>
            </a:r>
            <a:r>
              <a:rPr lang="ru-RU" sz="2000" dirty="0">
                <a:solidFill>
                  <a:srgbClr val="000000"/>
                </a:solidFill>
                <a:latin typeface="+mn-lt"/>
              </a:rPr>
              <a:t>ряд содержит четное число членов </a:t>
            </a:r>
            <a:r>
              <a:rPr lang="ru-RU" sz="2000" dirty="0" smtClean="0">
                <a:solidFill>
                  <a:srgbClr val="000000"/>
                </a:solidFill>
                <a:latin typeface="+mn-lt"/>
              </a:rPr>
              <a:t>, то </a:t>
            </a:r>
            <a:r>
              <a:rPr lang="ru-RU" sz="2000" dirty="0">
                <a:solidFill>
                  <a:srgbClr val="000000"/>
                </a:solidFill>
                <a:latin typeface="+mn-lt"/>
              </a:rPr>
              <a:t>нужно взять два средних числа и </a:t>
            </a:r>
            <a:r>
              <a:rPr lang="ru-RU" sz="2000" dirty="0" smtClean="0">
                <a:solidFill>
                  <a:srgbClr val="000000"/>
                </a:solidFill>
                <a:latin typeface="+mn-lt"/>
              </a:rPr>
              <a:t>найти </a:t>
            </a:r>
            <a:r>
              <a:rPr lang="ru-RU" sz="2000" dirty="0">
                <a:solidFill>
                  <a:srgbClr val="000000"/>
                </a:solidFill>
                <a:latin typeface="+mn-lt"/>
              </a:rPr>
              <a:t>их полу </a:t>
            </a:r>
            <a:r>
              <a:rPr lang="ru-RU" sz="2000" dirty="0" smtClean="0">
                <a:solidFill>
                  <a:srgbClr val="000000"/>
                </a:solidFill>
                <a:latin typeface="+mn-lt"/>
              </a:rPr>
              <a:t>сумму</a:t>
            </a:r>
            <a:r>
              <a:rPr lang="ru-RU" sz="2000" dirty="0">
                <a:solidFill>
                  <a:srgbClr val="000000"/>
                </a:solidFill>
                <a:latin typeface="+mn-lt"/>
              </a:rPr>
              <a:t>.</a:t>
            </a:r>
            <a:r>
              <a:rPr lang="ru-RU" sz="2000" dirty="0" smtClean="0">
                <a:solidFill>
                  <a:srgbClr val="000000"/>
                </a:solidFill>
                <a:latin typeface="+mn-lt"/>
              </a:rPr>
              <a:t/>
            </a:r>
            <a:br>
              <a:rPr lang="ru-RU" sz="2000" dirty="0" smtClean="0">
                <a:solidFill>
                  <a:srgbClr val="000000"/>
                </a:solidFill>
                <a:latin typeface="+mn-lt"/>
              </a:rPr>
            </a:br>
            <a:r>
              <a:rPr lang="ru-RU" sz="2000" dirty="0">
                <a:solidFill>
                  <a:srgbClr val="000000"/>
                </a:solidFill>
                <a:latin typeface="Calibri" panose="020F0502020204030204"/>
              </a:rPr>
              <a:t>Если ряд содержит нечетное число </a:t>
            </a:r>
            <a:r>
              <a:rPr lang="ru-RU" sz="2000" dirty="0" smtClean="0">
                <a:solidFill>
                  <a:srgbClr val="000000"/>
                </a:solidFill>
                <a:latin typeface="Calibri" panose="020F0502020204030204"/>
              </a:rPr>
              <a:t>членов </a:t>
            </a:r>
            <a:r>
              <a:rPr lang="ru-RU" sz="2000" dirty="0">
                <a:solidFill>
                  <a:srgbClr val="000000"/>
                </a:solidFill>
                <a:latin typeface="Calibri" panose="020F0502020204030204"/>
              </a:rPr>
              <a:t>(как в нашем примере), </a:t>
            </a:r>
            <a:r>
              <a:rPr lang="ru-RU" sz="2000" dirty="0" smtClean="0">
                <a:solidFill>
                  <a:srgbClr val="000000"/>
                </a:solidFill>
                <a:latin typeface="Calibri" panose="020F0502020204030204"/>
              </a:rPr>
              <a:t>то </a:t>
            </a:r>
            <a:r>
              <a:rPr lang="ru-RU" sz="2000" dirty="0">
                <a:solidFill>
                  <a:srgbClr val="000000"/>
                </a:solidFill>
                <a:latin typeface="Calibri" panose="020F0502020204030204"/>
              </a:rPr>
              <a:t>нужно взять число, которое находится ровно </a:t>
            </a:r>
            <a:r>
              <a:rPr lang="ru-RU" sz="2000" dirty="0" smtClean="0">
                <a:solidFill>
                  <a:srgbClr val="000000"/>
                </a:solidFill>
                <a:latin typeface="Calibri" panose="020F0502020204030204"/>
              </a:rPr>
              <a:t>посередине: 5</a:t>
            </a:r>
            <a:r>
              <a:rPr lang="ru-RU" sz="2000" dirty="0">
                <a:solidFill>
                  <a:srgbClr val="000000"/>
                </a:solidFill>
                <a:latin typeface="Calibri" panose="020F0502020204030204"/>
              </a:rPr>
              <a:t/>
            </a:r>
            <a:br>
              <a:rPr lang="ru-RU" sz="2000" dirty="0">
                <a:solidFill>
                  <a:srgbClr val="000000"/>
                </a:solidFill>
                <a:latin typeface="Calibri" panose="020F0502020204030204"/>
              </a:rPr>
            </a:br>
            <a:endParaRPr lang="ru-RU" sz="2000" b="1" i="1" u="none" strike="noStrike" dirty="0">
              <a:effectLst/>
              <a:latin typeface="+mn-lt"/>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1090" y="3976254"/>
            <a:ext cx="2646217" cy="2646217"/>
          </a:xfrm>
          <a:prstGeom prst="rect">
            <a:avLst/>
          </a:prstGeom>
        </p:spPr>
      </p:pic>
    </p:spTree>
    <p:extLst>
      <p:ext uri="{BB962C8B-B14F-4D97-AF65-F5344CB8AC3E}">
        <p14:creationId xmlns:p14="http://schemas.microsoft.com/office/powerpoint/2010/main" val="3389593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4"/>
            <a:ext cx="10515600" cy="5536911"/>
          </a:xfrm>
        </p:spPr>
        <p:txBody>
          <a:bodyPr>
            <a:normAutofit/>
          </a:bodyPr>
          <a:lstStyle/>
          <a:p>
            <a:r>
              <a:rPr lang="ru-RU" sz="2400" dirty="0">
                <a:latin typeface="+mn-lt"/>
              </a:rPr>
              <a:t>Итак, мы ввели в рассмотрение три числовых характеристики для описания поведения числового </a:t>
            </a:r>
            <a:r>
              <a:rPr lang="ru-RU" sz="2400" dirty="0" smtClean="0">
                <a:latin typeface="+mn-lt"/>
              </a:rPr>
              <a:t>ряда: среднее арифметическое; мода; медиана.</a:t>
            </a:r>
            <a:br>
              <a:rPr lang="ru-RU" sz="2400" dirty="0" smtClean="0">
                <a:latin typeface="+mn-lt"/>
              </a:rPr>
            </a:br>
            <a:r>
              <a:rPr lang="ru-RU" sz="2400" dirty="0" smtClean="0">
                <a:latin typeface="+mn-lt"/>
              </a:rPr>
              <a:t/>
            </a:r>
            <a:br>
              <a:rPr lang="ru-RU" sz="2400" dirty="0" smtClean="0">
                <a:latin typeface="+mn-lt"/>
              </a:rPr>
            </a:br>
            <a:r>
              <a:rPr lang="ru-RU" sz="2400" dirty="0" smtClean="0">
                <a:latin typeface="+mn-lt"/>
              </a:rPr>
              <a:t>А теперь выполним задание:</a:t>
            </a:r>
            <a:br>
              <a:rPr lang="ru-RU" sz="2400" dirty="0" smtClean="0">
                <a:latin typeface="+mn-lt"/>
              </a:rPr>
            </a:br>
            <a:r>
              <a:rPr lang="ru-RU" sz="2400" dirty="0" smtClean="0">
                <a:latin typeface="+mn-lt"/>
              </a:rPr>
              <a:t/>
            </a:r>
            <a:br>
              <a:rPr lang="ru-RU" sz="2400" dirty="0" smtClean="0">
                <a:latin typeface="+mn-lt"/>
              </a:rPr>
            </a:br>
            <a:r>
              <a:rPr lang="ru-RU" sz="2400" i="1" dirty="0" smtClean="0">
                <a:latin typeface="+mn-lt"/>
              </a:rPr>
              <a:t>Дан возраст детей, занимающихся танцами в одной группе: </a:t>
            </a:r>
            <a:br>
              <a:rPr lang="ru-RU" sz="2400" i="1" dirty="0" smtClean="0">
                <a:latin typeface="+mn-lt"/>
              </a:rPr>
            </a:br>
            <a:r>
              <a:rPr lang="ru-RU" sz="2400" i="1" dirty="0" smtClean="0">
                <a:latin typeface="+mn-lt"/>
              </a:rPr>
              <a:t>8, 7, 8, 8, 8, 9, 7, 7, 7, 7, 8, 8, 9</a:t>
            </a:r>
            <a:br>
              <a:rPr lang="ru-RU" sz="2400" i="1" dirty="0" smtClean="0">
                <a:latin typeface="+mn-lt"/>
              </a:rPr>
            </a:br>
            <a:r>
              <a:rPr lang="ru-RU" sz="2400" i="1" dirty="0" smtClean="0">
                <a:latin typeface="+mn-lt"/>
              </a:rPr>
              <a:t/>
            </a:r>
            <a:br>
              <a:rPr lang="ru-RU" sz="2400" i="1" dirty="0" smtClean="0">
                <a:latin typeface="+mn-lt"/>
              </a:rPr>
            </a:br>
            <a:r>
              <a:rPr lang="ru-RU" sz="2400" i="1" dirty="0" smtClean="0">
                <a:latin typeface="+mn-lt"/>
              </a:rPr>
              <a:t>Задание:</a:t>
            </a:r>
            <a:br>
              <a:rPr lang="ru-RU" sz="2400" i="1" dirty="0" smtClean="0">
                <a:latin typeface="+mn-lt"/>
              </a:rPr>
            </a:br>
            <a:r>
              <a:rPr lang="ru-RU" sz="2400" i="1" dirty="0" smtClean="0">
                <a:latin typeface="+mn-lt"/>
              </a:rPr>
              <a:t>1) составьте ранжированный ряд;</a:t>
            </a:r>
            <a:br>
              <a:rPr lang="ru-RU" sz="2400" i="1" dirty="0" smtClean="0">
                <a:latin typeface="+mn-lt"/>
              </a:rPr>
            </a:br>
            <a:r>
              <a:rPr lang="ru-RU" sz="2400" i="1" dirty="0" smtClean="0">
                <a:latin typeface="+mn-lt"/>
              </a:rPr>
              <a:t>2) </a:t>
            </a:r>
            <a:r>
              <a:rPr lang="ru-RU" sz="2400" i="1" dirty="0" smtClean="0">
                <a:solidFill>
                  <a:srgbClr val="000000"/>
                </a:solidFill>
                <a:latin typeface="+mn-lt"/>
              </a:rPr>
              <a:t>определить </a:t>
            </a:r>
            <a:r>
              <a:rPr lang="ru-RU" sz="2400" i="1" dirty="0">
                <a:solidFill>
                  <a:srgbClr val="000000"/>
                </a:solidFill>
                <a:latin typeface="+mn-lt"/>
              </a:rPr>
              <a:t>средний </a:t>
            </a:r>
            <a:r>
              <a:rPr lang="ru-RU" sz="2400" i="1" dirty="0" smtClean="0">
                <a:solidFill>
                  <a:srgbClr val="000000"/>
                </a:solidFill>
                <a:latin typeface="+mn-lt"/>
              </a:rPr>
              <a:t>возраст, </a:t>
            </a:r>
            <a:r>
              <a:rPr lang="ru-RU" sz="2400" i="1" dirty="0">
                <a:solidFill>
                  <a:srgbClr val="000000"/>
                </a:solidFill>
                <a:latin typeface="+mn-lt"/>
              </a:rPr>
              <a:t>моду ряда, медиану </a:t>
            </a:r>
            <a:r>
              <a:rPr lang="ru-RU" sz="2400" i="1" dirty="0" smtClean="0">
                <a:solidFill>
                  <a:srgbClr val="000000"/>
                </a:solidFill>
                <a:latin typeface="+mn-lt"/>
              </a:rPr>
              <a:t>ряда</a:t>
            </a:r>
            <a:br>
              <a:rPr lang="ru-RU" sz="2400" i="1" dirty="0" smtClean="0">
                <a:solidFill>
                  <a:srgbClr val="000000"/>
                </a:solidFill>
                <a:latin typeface="+mn-lt"/>
              </a:rPr>
            </a:br>
            <a:r>
              <a:rPr lang="ru-RU" sz="2400" i="1" dirty="0">
                <a:solidFill>
                  <a:srgbClr val="000000"/>
                </a:solidFill>
                <a:latin typeface="+mn-lt"/>
              </a:rPr>
              <a:t/>
            </a:r>
            <a:br>
              <a:rPr lang="ru-RU" sz="2400" i="1" dirty="0">
                <a:solidFill>
                  <a:srgbClr val="000000"/>
                </a:solidFill>
                <a:latin typeface="+mn-lt"/>
              </a:rPr>
            </a:br>
            <a:endParaRPr lang="ru-RU" sz="2400" i="1" dirty="0">
              <a:latin typeface="+mn-lt"/>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8587" y="3972791"/>
            <a:ext cx="3136323" cy="2352242"/>
          </a:xfrm>
          <a:prstGeom prst="rect">
            <a:avLst/>
          </a:prstGeom>
        </p:spPr>
      </p:pic>
    </p:spTree>
    <p:extLst>
      <p:ext uri="{BB962C8B-B14F-4D97-AF65-F5344CB8AC3E}">
        <p14:creationId xmlns:p14="http://schemas.microsoft.com/office/powerpoint/2010/main" val="3602398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27964" y="365125"/>
            <a:ext cx="5825836" cy="5689311"/>
          </a:xfrm>
        </p:spPr>
        <p:txBody>
          <a:bodyPr>
            <a:normAutofit/>
          </a:bodyPr>
          <a:lstStyle/>
          <a:p>
            <a:pPr algn="ctr"/>
            <a:r>
              <a:rPr lang="ru-RU" dirty="0" smtClean="0">
                <a:solidFill>
                  <a:srgbClr val="FF0000"/>
                </a:solidFill>
                <a:latin typeface="+mn-lt"/>
              </a:rPr>
              <a:t>Домашнее задание: </a:t>
            </a:r>
            <a:r>
              <a:rPr lang="ru-RU" dirty="0" smtClean="0">
                <a:latin typeface="+mn-lt"/>
              </a:rPr>
              <a:t>подберите по два примера задач по данной теме.</a:t>
            </a:r>
            <a:br>
              <a:rPr lang="ru-RU" dirty="0" smtClean="0">
                <a:latin typeface="+mn-lt"/>
              </a:rPr>
            </a:br>
            <a:r>
              <a:rPr lang="ru-RU" dirty="0">
                <a:latin typeface="+mn-lt"/>
              </a:rPr>
              <a:t/>
            </a:r>
            <a:br>
              <a:rPr lang="ru-RU" dirty="0">
                <a:latin typeface="+mn-lt"/>
              </a:rPr>
            </a:br>
            <a:r>
              <a:rPr lang="ru-RU" dirty="0" smtClean="0">
                <a:latin typeface="+mn-lt"/>
              </a:rPr>
              <a:t/>
            </a:r>
            <a:br>
              <a:rPr lang="ru-RU" dirty="0" smtClean="0">
                <a:latin typeface="+mn-lt"/>
              </a:rPr>
            </a:br>
            <a:r>
              <a:rPr lang="ru-RU" dirty="0" smtClean="0">
                <a:latin typeface="+mn-lt"/>
              </a:rPr>
              <a:t/>
            </a:r>
            <a:br>
              <a:rPr lang="ru-RU" dirty="0" smtClean="0">
                <a:latin typeface="+mn-lt"/>
              </a:rPr>
            </a:br>
            <a:r>
              <a:rPr lang="ru-RU" sz="2000" b="1" dirty="0" smtClean="0">
                <a:solidFill>
                  <a:srgbClr val="002060"/>
                </a:solidFill>
                <a:latin typeface="+mn-lt"/>
              </a:rPr>
              <a:t>Фотографию конспекта урока, выполненное задание и домашнее задание</a:t>
            </a:r>
            <a:r>
              <a:rPr lang="en-US" sz="2000" b="1" dirty="0" smtClean="0">
                <a:solidFill>
                  <a:srgbClr val="002060"/>
                </a:solidFill>
                <a:latin typeface="+mn-lt"/>
              </a:rPr>
              <a:t> </a:t>
            </a:r>
            <a:r>
              <a:rPr lang="ru-RU" sz="2000" b="1" dirty="0" smtClean="0">
                <a:solidFill>
                  <a:srgbClr val="002060"/>
                </a:solidFill>
                <a:latin typeface="+mn-lt"/>
              </a:rPr>
              <a:t>жду на электронную почту</a:t>
            </a:r>
            <a:endParaRPr lang="ru-RU" sz="2000" b="1" dirty="0">
              <a:solidFill>
                <a:srgbClr val="002060"/>
              </a:solidFill>
              <a:latin typeface="+mn-lt"/>
            </a:endParaRPr>
          </a:p>
        </p:txBody>
      </p:sp>
      <p:pic>
        <p:nvPicPr>
          <p:cNvPr id="3" name="Рисунок 2"/>
          <p:cNvPicPr>
            <a:picLocks noChangeAspect="1"/>
          </p:cNvPicPr>
          <p:nvPr/>
        </p:nvPicPr>
        <p:blipFill rotWithShape="1">
          <a:blip r:embed="rId2">
            <a:extLst>
              <a:ext uri="{28A0092B-C50C-407E-A947-70E740481C1C}">
                <a14:useLocalDpi xmlns:a14="http://schemas.microsoft.com/office/drawing/2010/main" val="0"/>
              </a:ext>
            </a:extLst>
          </a:blip>
          <a:srcRect l="13961" r="21245" b="4040"/>
          <a:stretch/>
        </p:blipFill>
        <p:spPr>
          <a:xfrm>
            <a:off x="845127" y="235527"/>
            <a:ext cx="4682837" cy="6580909"/>
          </a:xfrm>
          <a:prstGeom prst="rect">
            <a:avLst/>
          </a:prstGeom>
        </p:spPr>
      </p:pic>
    </p:spTree>
    <p:extLst>
      <p:ext uri="{BB962C8B-B14F-4D97-AF65-F5344CB8AC3E}">
        <p14:creationId xmlns:p14="http://schemas.microsoft.com/office/powerpoint/2010/main" val="2035432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09" y="0"/>
            <a:ext cx="12164291" cy="6858000"/>
          </a:xfrm>
          <a:prstGeom prst="rect">
            <a:avLst/>
          </a:prstGeom>
        </p:spPr>
      </p:pic>
    </p:spTree>
    <p:extLst>
      <p:ext uri="{BB962C8B-B14F-4D97-AF65-F5344CB8AC3E}">
        <p14:creationId xmlns:p14="http://schemas.microsoft.com/office/powerpoint/2010/main" val="382157112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692</TotalTime>
  <Words>856</Words>
  <Application>Microsoft Office PowerPoint</Application>
  <PresentationFormat>Широкоэкранный</PresentationFormat>
  <Paragraphs>24</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Calibri</vt:lpstr>
      <vt:lpstr>Calibri Light</vt:lpstr>
      <vt:lpstr>Тема Office</vt:lpstr>
      <vt:lpstr>Доброе утро, 25а!</vt:lpstr>
      <vt:lpstr>Статистическая информация о результатах наблюдений или экспериментов может быть представлена в различных формах.</vt:lpstr>
      <vt:lpstr>Если мы запишем варианты в порядке их возрастания, то получим ранжированный ряд.  Пример. Дана цена за один килограмм сахара в различных магазинах. Составьте ранжированный ряд.</vt:lpstr>
      <vt:lpstr>Характеристики числового ряда </vt:lpstr>
      <vt:lpstr>2.     Мода (Мо)  Среднее арифметическое, конечно, является важной характеристикой ряда чисел, в нашем случае — отметок за четверть, но иногда полезно рассматривать и другие средние.  Например, претендуя на «5», ученик наверняка будет использовать такой аргумент: «Чаще всего в четверти я получал пятерки!». Статистик в этом случае сказал бы иначе: «Модой этого ряда является число 5».  Модой (Мо) называют число ряда, которое встречается в этом ряду наиболее часто. Можно сказать, что оно в этом ряду самое «модное». В отличие от среднего арифметического, которое можно вычислить для любого числового ряда, моды может вообще не быть.  Например, пусть тот же ученик получил по русскому языку следующие отметки: 4, 2, 3, 5. Каждая отметка встречается в этом ряду только один раз, и среди них нет числа, встречающегося чаще других. Значит, у этого ряда нет моды. А вот среднее арифметическое, конечно, есть:(4 + 2 + 3 + 5) : 4 = 3,5.  Такой показатель, как мода, можно использовать не только в числовых рядах. Вы уже знакомы с социологическими опросами. Если, например, опросить большую группу учеников, какой предмет вам нравится больше всего, то модой можно назвать тот предмет, который будут называть чаще остальных. Это одна из причин, по которой мода широко используется при изучении спроса. </vt:lpstr>
      <vt:lpstr>3. Медиана числового ряда  Еще одной важной характеристикой числового ряда является его медиана - число ряда, которое делит его ровно пополам. Более точно, медианой числового ряда называют число этого ряда (или полу сумму двух его чисел), слева и справа от которого на числовой прямой лежит одинаковое количество членов ряда. Чтобы найти медиану числового ряда нужно его сначала упорядочить-составить ранжированный ряд.  Пример. Пусть студент получил в течение года следующие отметки по математике: 5, 2, 4, 5, 5, 4, 4, 5, 3, 5, 5. Найдите медиану числового ряда Чтобы найти медиану числового ряда нужно его сначала упорядочить-составить ранжированный ряд. В нашем примере с отметками он выглядит так: 2, 3, 4, 4, 4, 5, 5, 5, 5, 5, 5 Если ряд содержит четное число членов , то нужно взять два средних числа и найти их полу сумму. Если ряд содержит нечетное число членов (как в нашем примере), то нужно взять число, которое находится ровно посередине: 5 </vt:lpstr>
      <vt:lpstr>Итак, мы ввели в рассмотрение три числовых характеристики для описания поведения числового ряда: среднее арифметическое; мода; медиана.  А теперь выполним задание:  Дан возраст детей, занимающихся танцами в одной группе:  8, 7, 8, 8, 8, 9, 7, 7, 7, 7, 8, 8, 9  Задание: 1) составьте ранжированный ряд; 2) определить средний возраст, моду ряда, медиану ряда  </vt:lpstr>
      <vt:lpstr>Домашнее задание: подберите по два примера задач по данной теме.    Фотографию конспекта урока, выполненное задание и домашнее задание жду на электронную почту</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Семинякина Елена</dc:creator>
  <cp:lastModifiedBy>Семинякина Елена</cp:lastModifiedBy>
  <cp:revision>36</cp:revision>
  <dcterms:created xsi:type="dcterms:W3CDTF">2020-03-23T06:06:16Z</dcterms:created>
  <dcterms:modified xsi:type="dcterms:W3CDTF">2020-04-15T16:05:11Z</dcterms:modified>
</cp:coreProperties>
</file>